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53" r:id="rId3"/>
    <p:sldId id="345" r:id="rId4"/>
    <p:sldId id="347" r:id="rId5"/>
    <p:sldId id="349" r:id="rId6"/>
    <p:sldId id="351" r:id="rId7"/>
    <p:sldId id="354" r:id="rId8"/>
    <p:sldId id="317" r:id="rId9"/>
    <p:sldId id="343" r:id="rId10"/>
  </p:sldIdLst>
  <p:sldSz cx="5765800" cy="3244850"/>
  <p:notesSz cx="9926638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B42"/>
    <a:srgbClr val="11437F"/>
    <a:srgbClr val="3357AF"/>
    <a:srgbClr val="008E40"/>
    <a:srgbClr val="F47B7F"/>
    <a:srgbClr val="FCFCFC"/>
    <a:srgbClr val="4978B1"/>
    <a:srgbClr val="E6E6E6"/>
    <a:srgbClr val="DDDDDD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0" autoAdjust="0"/>
    <p:restoredTop sz="94660" autoAdjust="0"/>
  </p:normalViewPr>
  <p:slideViewPr>
    <p:cSldViewPr>
      <p:cViewPr varScale="1">
        <p:scale>
          <a:sx n="215" d="100"/>
          <a:sy n="215" d="100"/>
        </p:scale>
        <p:origin x="948" y="156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7" d="100"/>
          <a:sy n="117" d="100"/>
        </p:scale>
        <p:origin x="206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125" cy="3443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6" y="0"/>
            <a:ext cx="4302125" cy="3443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05E53-FF87-4C4E-9EAA-3373FB483F83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513659"/>
            <a:ext cx="4302125" cy="344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6" y="6513659"/>
            <a:ext cx="4302125" cy="344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59247-A039-4F1B-9E69-B075B4FAB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246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908" cy="34222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2"/>
            <a:ext cx="4301908" cy="34222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9888" y="858838"/>
            <a:ext cx="4106862" cy="2312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301503"/>
            <a:ext cx="7942404" cy="2700926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515772"/>
            <a:ext cx="4301908" cy="34222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515772"/>
            <a:ext cx="4301908" cy="34222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961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129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445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710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880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659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753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004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571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500" y="1165225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действий </a:t>
            </a:r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Клиентов при </a:t>
            </a:r>
            <a:r>
              <a:rPr lang="ru-RU" sz="2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переводе 05 лицевых счетов в Модуль бюджетного процесса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saratov.roskazna.gov.ru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8055" y="2528718"/>
            <a:ext cx="3111500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81000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81451" y="54949"/>
            <a:ext cx="3568249" cy="33107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6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600" dirty="0">
                <a:solidFill>
                  <a:srgbClr val="11437F"/>
                </a:solidFill>
              </a:rPr>
            </a:br>
            <a:r>
              <a:rPr lang="ru-RU" sz="600" dirty="0">
                <a:solidFill>
                  <a:srgbClr val="11437F"/>
                </a:solidFill>
              </a:rPr>
              <a:t>ПО САРАТОВСКОЙ ОБЛАСТИ</a:t>
            </a:r>
            <a:endParaRPr lang="id-ID" sz="600" dirty="0">
              <a:solidFill>
                <a:srgbClr val="11437F"/>
              </a:solidFill>
            </a:endParaRPr>
          </a:p>
        </p:txBody>
      </p:sp>
      <p:sp>
        <p:nvSpPr>
          <p:cNvPr id="17" name="TextBox 12"/>
          <p:cNvSpPr txBox="1"/>
          <p:nvPr/>
        </p:nvSpPr>
        <p:spPr>
          <a:xfrm>
            <a:off x="0" y="2607941"/>
            <a:ext cx="6953268" cy="39241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Ломакин Алексей Иванович</a:t>
            </a:r>
            <a:endParaRPr lang="ru-RU" sz="105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ачальник отдела УФК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Саратовской области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F3EB5D3-9795-9839-E0D2-B84E077A01F8}"/>
              </a:ext>
            </a:extLst>
          </p:cNvPr>
          <p:cNvSpPr/>
          <p:nvPr/>
        </p:nvSpPr>
        <p:spPr>
          <a:xfrm rot="5400000" flipH="1">
            <a:off x="2706704" y="-2351070"/>
            <a:ext cx="352389" cy="5765802"/>
          </a:xfrm>
          <a:prstGeom prst="rect">
            <a:avLst/>
          </a:prstGeom>
          <a:solidFill>
            <a:schemeClr val="bg1">
              <a:lumMod val="85000"/>
              <a:alpha val="26000"/>
            </a:schemeClr>
          </a:solidFill>
          <a:ln>
            <a:noFill/>
          </a:ln>
          <a:effectLst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28648" y="41198"/>
            <a:ext cx="20371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</a:t>
            </a:r>
            <a:endParaRPr lang="ru-RU" sz="105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66797"/>
            <a:ext cx="57658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перевода 05 лицевых счетов в </a:t>
            </a:r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</a:t>
            </a:r>
            <a:endParaRPr lang="ru-RU" sz="1050" b="1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40" y="716561"/>
            <a:ext cx="5765800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just" fontAlgn="base">
              <a:buClr>
                <a:srgbClr val="000000"/>
              </a:buClr>
              <a:buFont typeface="+mj-lt"/>
              <a:buAutoNum type="arabicPeriod"/>
              <a:tabLst>
                <a:tab pos="648335" algn="l"/>
              </a:tabLst>
            </a:pPr>
            <a:r>
              <a:rPr lang="ru-RU" sz="1050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финансовым органом в </a:t>
            </a:r>
            <a:r>
              <a:rPr lang="ru-RU" sz="1050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 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u="sng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счета № 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03222/03232 (</a:t>
            </a:r>
            <a:r>
              <a:rPr lang="ru-RU" sz="105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2.2.1 </a:t>
            </a:r>
            <a:r>
              <a:rPr lang="ru-RU" sz="105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050" b="1" u="sng" kern="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отложенной датой 10.09.2026</a:t>
            </a:r>
          </a:p>
          <a:p>
            <a:pPr marL="228600" lvl="0" indent="-228600" algn="just" fontAlgn="base">
              <a:buClr>
                <a:srgbClr val="000000"/>
              </a:buClr>
              <a:buFont typeface="+mj-lt"/>
              <a:buAutoNum type="arabicPeriod"/>
              <a:tabLst>
                <a:tab pos="648335" algn="l"/>
              </a:tabLst>
            </a:pPr>
            <a:endParaRPr lang="ru-RU" sz="1050" b="1" u="sng" kern="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 algn="just" fontAlgn="base">
              <a:buClr>
                <a:srgbClr val="000000"/>
              </a:buClr>
              <a:buFont typeface="+mj-lt"/>
              <a:buAutoNum type="arabicPeriod"/>
              <a:tabLst>
                <a:tab pos="648335" algn="l"/>
              </a:tabLst>
            </a:pPr>
            <a:endParaRPr lang="ru-RU" sz="1050" b="1" u="sng" kern="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 algn="just" fontAlgn="base">
              <a:buClr>
                <a:srgbClr val="000000"/>
              </a:buClr>
              <a:buFont typeface="+mj-lt"/>
              <a:buAutoNum type="arabicPeriod"/>
              <a:tabLst>
                <a:tab pos="648335" algn="l"/>
              </a:tabLst>
            </a:pPr>
            <a:endParaRPr lang="ru-RU" sz="1050" b="1" u="sng" kern="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 fontAlgn="base">
              <a:buClr>
                <a:srgbClr val="000000"/>
              </a:buClr>
              <a:buFont typeface="+mj-lt"/>
              <a:buAutoNum type="arabicPeriod"/>
              <a:tabLst>
                <a:tab pos="648335" algn="l"/>
              </a:tabLst>
            </a:pP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Клиентом </a:t>
            </a:r>
            <a:r>
              <a:rPr lang="ru-RU" sz="1050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 </a:t>
            </a:r>
            <a:r>
              <a:rPr lang="ru-RU" sz="1050" b="1" u="sng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лицевого счета 05 (</a:t>
            </a:r>
            <a:r>
              <a:rPr lang="ru-RU" sz="105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2.3.1 </a:t>
            </a:r>
            <a:r>
              <a:rPr lang="ru-RU" sz="105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050" b="1" u="sng" kern="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отложенной датой </a:t>
            </a:r>
            <a:r>
              <a:rPr lang="ru-RU" sz="1050" b="1" u="sng" kern="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10.09.2026</a:t>
            </a:r>
          </a:p>
          <a:p>
            <a:pPr marL="228600" indent="-228600" algn="just" fontAlgn="base">
              <a:buClr>
                <a:srgbClr val="000000"/>
              </a:buClr>
              <a:buFont typeface="+mj-lt"/>
              <a:buAutoNum type="arabicPeriod"/>
              <a:tabLst>
                <a:tab pos="648335" algn="l"/>
              </a:tabLst>
            </a:pPr>
            <a:endParaRPr lang="ru-RU" sz="1050" b="1" u="sng" kern="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 fontAlgn="base">
              <a:buClr>
                <a:srgbClr val="000000"/>
              </a:buClr>
              <a:buFont typeface="+mj-lt"/>
              <a:buAutoNum type="arabicPeriod"/>
              <a:tabLst>
                <a:tab pos="648335" algn="l"/>
              </a:tabLst>
            </a:pPr>
            <a:endParaRPr lang="ru-RU" sz="1050" b="1" u="sng" kern="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 fontAlgn="base">
              <a:buClr>
                <a:srgbClr val="000000"/>
              </a:buClr>
              <a:buFont typeface="+mj-lt"/>
              <a:buAutoNum type="arabicPeriod"/>
              <a:tabLst>
                <a:tab pos="648335" algn="l"/>
              </a:tabLst>
            </a:pPr>
            <a:endParaRPr lang="ru-RU" sz="1050" b="1" u="sng" kern="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 fontAlgn="base">
              <a:buClr>
                <a:srgbClr val="000000"/>
              </a:buClr>
              <a:buFont typeface="+mj-lt"/>
              <a:buAutoNum type="arabicPeriod"/>
              <a:tabLst>
                <a:tab pos="648335" algn="l"/>
              </a:tabLst>
            </a:pPr>
            <a:endParaRPr lang="ru-RU" sz="1050" b="1" u="sng" kern="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 fontAlgn="base">
              <a:buClr>
                <a:srgbClr val="000000"/>
              </a:buClr>
              <a:buFont typeface="+mj-lt"/>
              <a:buAutoNum type="arabicPeriod"/>
              <a:tabLst>
                <a:tab pos="648335" algn="l"/>
              </a:tabLst>
            </a:pP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Клиентом в НСИ </a:t>
            </a:r>
            <a:r>
              <a:rPr lang="ru-RU" sz="1050" b="1" u="sng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старого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лицевого счета 05 </a:t>
            </a:r>
            <a:r>
              <a:rPr lang="ru-RU" sz="1050" b="1" u="sng" kern="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указанием ЛС </a:t>
            </a:r>
            <a:r>
              <a:rPr lang="ru-RU" sz="1050" b="1" u="sng" kern="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правопреемника</a:t>
            </a:r>
            <a:r>
              <a:rPr lang="ru-RU" sz="1050" b="1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5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2.3.2 </a:t>
            </a:r>
            <a:r>
              <a:rPr lang="ru-RU" sz="105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28600" indent="-228600" algn="just" fontAlgn="base">
              <a:buClr>
                <a:srgbClr val="000000"/>
              </a:buClr>
              <a:buFont typeface="+mj-lt"/>
              <a:buAutoNum type="arabicPeriod"/>
              <a:tabLst>
                <a:tab pos="648335" algn="l"/>
              </a:tabLst>
            </a:pP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</a:t>
            </a:r>
            <a:r>
              <a:rPr lang="ru-RU" sz="1050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финансовым органом в НСИ </a:t>
            </a:r>
            <a:r>
              <a:rPr lang="ru-RU" sz="1050" b="1" u="sng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старого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счета № 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03222/03232 </a:t>
            </a:r>
            <a:r>
              <a:rPr lang="ru-RU" sz="1050" b="1" u="sng" kern="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указанием </a:t>
            </a:r>
            <a:r>
              <a:rPr lang="ru-RU" sz="1050" b="1" u="sng" kern="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 </a:t>
            </a:r>
            <a:r>
              <a:rPr lang="ru-RU" sz="1050" b="1" u="sng" kern="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правопреемника</a:t>
            </a:r>
            <a:r>
              <a:rPr lang="ru-RU" sz="1050" b="1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5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2.2.2 </a:t>
            </a:r>
            <a:r>
              <a:rPr lang="ru-RU" sz="105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050" b="1" u="sng" kern="4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19999" t="76666" r="26250" b="13704"/>
          <a:stretch/>
        </p:blipFill>
        <p:spPr>
          <a:xfrm>
            <a:off x="596900" y="1104880"/>
            <a:ext cx="4421832" cy="4456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20416" t="76587" r="41667" b="8458"/>
          <a:stretch/>
        </p:blipFill>
        <p:spPr>
          <a:xfrm>
            <a:off x="1310188" y="1907060"/>
            <a:ext cx="2595265" cy="5757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786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F3EB5D3-9795-9839-E0D2-B84E077A01F8}"/>
              </a:ext>
            </a:extLst>
          </p:cNvPr>
          <p:cNvSpPr/>
          <p:nvPr/>
        </p:nvSpPr>
        <p:spPr>
          <a:xfrm rot="5400000" flipH="1">
            <a:off x="2706704" y="-2351070"/>
            <a:ext cx="352389" cy="5765802"/>
          </a:xfrm>
          <a:prstGeom prst="rect">
            <a:avLst/>
          </a:prstGeom>
          <a:solidFill>
            <a:schemeClr val="bg1">
              <a:lumMod val="85000"/>
              <a:alpha val="26000"/>
            </a:schemeClr>
          </a:solidFill>
          <a:ln>
            <a:noFill/>
          </a:ln>
          <a:effectLst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28648" y="41198"/>
            <a:ext cx="20371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ЛС</a:t>
            </a:r>
            <a:endParaRPr lang="ru-RU" sz="105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66797"/>
            <a:ext cx="57658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открытия 05 лицевого счета в Модуле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8530" y="716561"/>
            <a:ext cx="57472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algn="just" fontAlgn="base">
              <a:buClr>
                <a:srgbClr val="000000"/>
              </a:buClr>
              <a:buFont typeface="+mj-lt"/>
              <a:buAutoNum type="arabicPeriod"/>
              <a:tabLst>
                <a:tab pos="266700" algn="l"/>
              </a:tabLst>
            </a:pP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Клиентом </a:t>
            </a:r>
            <a:r>
              <a:rPr lang="ru-RU" sz="1050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 </a:t>
            </a:r>
            <a:r>
              <a:rPr lang="ru-RU" sz="1050" b="1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лицевого счета 05 на </a:t>
            </a:r>
            <a:r>
              <a:rPr lang="ru-RU" sz="1050" b="1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050" b="1" u="sng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родном</a:t>
            </a:r>
            <a:r>
              <a:rPr lang="ru-RU" sz="1050" b="1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бюджете осуществляется штатно (см. Базу знаний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77800" indent="-177800" algn="just" fontAlgn="base">
              <a:buClr>
                <a:srgbClr val="000000"/>
              </a:buClr>
              <a:buFont typeface="+mj-lt"/>
              <a:buAutoNum type="arabicPeriod"/>
              <a:tabLst>
                <a:tab pos="266700" algn="l"/>
              </a:tabLst>
            </a:pP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</a:t>
            </a:r>
            <a:r>
              <a:rPr lang="ru-RU" sz="1050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Клиентом в Модуле </a:t>
            </a:r>
            <a:r>
              <a:rPr lang="ru-RU" sz="1050" b="1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</a:t>
            </a:r>
            <a:r>
              <a:rPr lang="ru-RU" sz="1050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лицевого счета 05 на </a:t>
            </a:r>
            <a:r>
              <a:rPr lang="ru-RU" sz="1050" b="1" u="sng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«неродном</a:t>
            </a:r>
            <a:r>
              <a:rPr lang="ru-RU" sz="1050" b="1" u="sng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050" b="1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kern="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бюджете 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50" b="1" i="1" u="sng" dirty="0">
                <a:solidFill>
                  <a:srgbClr val="11437F"/>
                </a:solidFill>
                <a:latin typeface="Corbel" panose="020B0503020204020204" pitchFamily="34" charset="0"/>
              </a:rPr>
              <a:t>по переданным полномочиям </a:t>
            </a:r>
            <a:r>
              <a:rPr lang="ru-RU" sz="1050" kern="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осуществляется с учетом следующих особенностей:</a:t>
            </a:r>
          </a:p>
          <a:p>
            <a:pPr marL="177800"/>
            <a:r>
              <a:rPr lang="ru-RU" sz="900" dirty="0" smtClean="0">
                <a:solidFill>
                  <a:srgbClr val="00B050"/>
                </a:solidFill>
                <a:latin typeface="Corbel" panose="020B0503020204020204" pitchFamily="34" charset="0"/>
              </a:rPr>
              <a:t>1) активировать чек-бокс «Переданные полномочия"</a:t>
            </a:r>
            <a:r>
              <a:rPr lang="ru-RU" sz="900" dirty="0" smtClean="0">
                <a:solidFill>
                  <a:srgbClr val="11437F"/>
                </a:solidFill>
                <a:latin typeface="Corbel" panose="020B0503020204020204" pitchFamily="34" charset="0"/>
              </a:rPr>
              <a:t> </a:t>
            </a:r>
          </a:p>
          <a:p>
            <a:pPr marL="177800"/>
            <a:r>
              <a:rPr lang="ru-RU" sz="900" dirty="0" smtClean="0">
                <a:solidFill>
                  <a:srgbClr val="00B050"/>
                </a:solidFill>
                <a:latin typeface="Corbel" panose="020B0503020204020204" pitchFamily="34" charset="0"/>
              </a:rPr>
              <a:t>2) указать необходимый код бюджета (бюджет, на котором был открыт соответствующий лицевой счет)</a:t>
            </a:r>
            <a:endParaRPr lang="ru-RU" sz="900" dirty="0">
              <a:solidFill>
                <a:srgbClr val="00B050"/>
              </a:solidFill>
              <a:latin typeface="Corbel" panose="020B0503020204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825500" y="1670909"/>
            <a:ext cx="3583635" cy="15739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25700" y="3006502"/>
            <a:ext cx="304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rgbClr val="00B050"/>
                </a:solidFill>
              </a:rPr>
              <a:t>1)</a:t>
            </a:r>
            <a:endParaRPr lang="ru-RU" sz="105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9300" y="2559614"/>
            <a:ext cx="304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rgbClr val="00B050"/>
                </a:solidFill>
              </a:rPr>
              <a:t>2)</a:t>
            </a:r>
            <a:endParaRPr lang="ru-RU" sz="105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06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F3EB5D3-9795-9839-E0D2-B84E077A01F8}"/>
              </a:ext>
            </a:extLst>
          </p:cNvPr>
          <p:cNvSpPr/>
          <p:nvPr/>
        </p:nvSpPr>
        <p:spPr>
          <a:xfrm rot="5400000" flipH="1">
            <a:off x="2706704" y="-2351070"/>
            <a:ext cx="352389" cy="5765802"/>
          </a:xfrm>
          <a:prstGeom prst="rect">
            <a:avLst/>
          </a:prstGeom>
          <a:solidFill>
            <a:schemeClr val="bg1">
              <a:lumMod val="85000"/>
              <a:alpha val="26000"/>
            </a:schemeClr>
          </a:solidFill>
          <a:ln>
            <a:noFill/>
          </a:ln>
          <a:effectLst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28648" y="41198"/>
            <a:ext cx="20371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ЛС (продолжение)</a:t>
            </a:r>
            <a:endParaRPr lang="ru-RU" sz="105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66797"/>
            <a:ext cx="57658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открытия 05 лицевого счета в Модуле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8530" y="716561"/>
            <a:ext cx="574727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b="1" dirty="0" smtClean="0">
                <a:solidFill>
                  <a:srgbClr val="EF3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ВНИМАНИЕ: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подобных лицевых счетов с кодом 05 </a:t>
            </a:r>
            <a:r>
              <a:rPr lang="ru-RU" sz="900" u="sng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утверждение каждого заявления на открытие ЛС должно осуществляться </a:t>
            </a:r>
            <a:r>
              <a:rPr lang="ru-RU" sz="900" b="1" u="sng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после исполнения предыдущего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заявления (перешедшего на </a:t>
            </a:r>
            <a:r>
              <a:rPr lang="ru-RU" sz="900" dirty="0" err="1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статус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"Исполнено").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900" y="1470025"/>
            <a:ext cx="2620523" cy="14358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241" y="1470025"/>
            <a:ext cx="2595471" cy="14358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7660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F3EB5D3-9795-9839-E0D2-B84E077A01F8}"/>
              </a:ext>
            </a:extLst>
          </p:cNvPr>
          <p:cNvSpPr/>
          <p:nvPr/>
        </p:nvSpPr>
        <p:spPr>
          <a:xfrm rot="5400000" flipH="1">
            <a:off x="2706704" y="-2351070"/>
            <a:ext cx="352389" cy="5765802"/>
          </a:xfrm>
          <a:prstGeom prst="rect">
            <a:avLst/>
          </a:prstGeom>
          <a:solidFill>
            <a:schemeClr val="bg1">
              <a:lumMod val="85000"/>
              <a:alpha val="26000"/>
            </a:schemeClr>
          </a:solidFill>
          <a:ln>
            <a:noFill/>
          </a:ln>
          <a:effectLst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28648" y="41198"/>
            <a:ext cx="20371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ЛС</a:t>
            </a:r>
            <a:endParaRPr lang="ru-RU" sz="105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66797"/>
            <a:ext cx="57658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05 лицевого счета в НСИ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974" y="716561"/>
            <a:ext cx="5754826" cy="1030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rgbClr val="EF3B4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ВНИМАНИЕ! </a:t>
            </a:r>
            <a:r>
              <a:rPr lang="ru-RU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Поля в разделе </a:t>
            </a:r>
            <a:r>
              <a:rPr lang="ru-RU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Основание для закрытия лицевого счета</a:t>
            </a:r>
            <a:r>
              <a:rPr lang="ru-RU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заполняем </a:t>
            </a:r>
            <a:r>
              <a:rPr lang="ru-RU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учетом следующих особенностей:</a:t>
            </a:r>
            <a:endParaRPr lang="ru-RU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поле «В </a:t>
            </a:r>
            <a:r>
              <a:rPr lang="ru-RU" sz="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связи с</a:t>
            </a:r>
            <a:r>
              <a:rPr lang="ru-RU" sz="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:» </a:t>
            </a:r>
            <a:r>
              <a:rPr lang="ru-RU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8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иными </a:t>
            </a:r>
            <a:r>
              <a:rPr lang="ru-RU" sz="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случаями, предусмотренными бюджетным законодательством Российской Федерации</a:t>
            </a:r>
            <a:r>
              <a:rPr lang="ru-RU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поле </a:t>
            </a:r>
            <a:r>
              <a:rPr lang="ru-RU" sz="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«Наименование документа» </a:t>
            </a:r>
            <a:r>
              <a:rPr lang="ru-RU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8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 </a:t>
            </a:r>
            <a:r>
              <a:rPr lang="ru-RU" sz="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Федерального </a:t>
            </a:r>
            <a:r>
              <a:rPr lang="ru-RU" sz="8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казначейства;</a:t>
            </a:r>
            <a:endParaRPr lang="ru-RU" sz="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поле </a:t>
            </a:r>
            <a:r>
              <a:rPr lang="ru-RU" sz="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«Номер документа» </a:t>
            </a:r>
            <a:r>
              <a:rPr lang="ru-RU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05-00-04/25677;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266700" algn="l"/>
              </a:tabLst>
            </a:pPr>
            <a:r>
              <a:rPr lang="ru-RU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поле </a:t>
            </a:r>
            <a:r>
              <a:rPr lang="ru-RU" sz="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«Дата документа» </a:t>
            </a:r>
            <a:r>
              <a:rPr lang="ru-RU" sz="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- 13.08.2026.</a:t>
            </a:r>
          </a:p>
          <a:p>
            <a:pPr algn="just">
              <a:lnSpc>
                <a:spcPct val="107000"/>
              </a:lnSpc>
            </a:pPr>
            <a:r>
              <a:rPr lang="ru-RU" sz="800" b="1" dirty="0">
                <a:solidFill>
                  <a:srgbClr val="EF3B4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ВНИМАНИЕ! </a:t>
            </a:r>
            <a:r>
              <a:rPr lang="ru-RU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Заполняются поля раздела </a:t>
            </a:r>
            <a:r>
              <a:rPr lang="ru-RU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«Реквизиты для перечисления средств, поступивших после закрытия лицевого </a:t>
            </a:r>
            <a:r>
              <a:rPr lang="ru-RU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счета</a:t>
            </a:r>
            <a:r>
              <a:rPr lang="ru-RU" sz="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</a:t>
            </a:r>
            <a:endParaRPr lang="ru-RU" sz="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1250" t="40876" r="9584" b="25926"/>
          <a:stretch/>
        </p:blipFill>
        <p:spPr>
          <a:xfrm>
            <a:off x="100404" y="1721729"/>
            <a:ext cx="5393732" cy="127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6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F3EB5D3-9795-9839-E0D2-B84E077A01F8}"/>
              </a:ext>
            </a:extLst>
          </p:cNvPr>
          <p:cNvSpPr/>
          <p:nvPr/>
        </p:nvSpPr>
        <p:spPr>
          <a:xfrm rot="5400000" flipH="1">
            <a:off x="2706704" y="-2351070"/>
            <a:ext cx="352389" cy="5765802"/>
          </a:xfrm>
          <a:prstGeom prst="rect">
            <a:avLst/>
          </a:prstGeom>
          <a:solidFill>
            <a:schemeClr val="bg1">
              <a:lumMod val="85000"/>
              <a:alpha val="26000"/>
            </a:schemeClr>
          </a:solidFill>
          <a:ln>
            <a:noFill/>
          </a:ln>
          <a:effectLst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28648" y="41198"/>
            <a:ext cx="20371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КС</a:t>
            </a:r>
            <a:endParaRPr lang="ru-RU" sz="105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66797"/>
            <a:ext cx="57658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казначейского счета в НСИ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141" y="773111"/>
            <a:ext cx="5751513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EF3B4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ВНИМАНИЕ! </a:t>
            </a:r>
            <a:r>
              <a:rPr lang="ru-RU" sz="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Поле </a:t>
            </a:r>
            <a:r>
              <a:rPr lang="ru-RU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разделе «</a:t>
            </a:r>
            <a:r>
              <a:rPr lang="ru-RU" sz="9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Причина изменения (закрытия) казначейского счета *</a:t>
            </a:r>
            <a:r>
              <a:rPr lang="ru-RU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указывается:</a:t>
            </a:r>
            <a:endParaRPr lang="ru-RU" sz="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9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иных случаях, предусмотренных законодательными и иными нормативными правовыми актами Российской </a:t>
            </a:r>
            <a:r>
              <a:rPr lang="ru-RU" sz="9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Федерации, Письмо </a:t>
            </a:r>
            <a:r>
              <a:rPr lang="ru-RU" sz="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Федерального казначейства от </a:t>
            </a:r>
            <a:r>
              <a:rPr lang="ru-RU" sz="9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13.08.2026 </a:t>
            </a:r>
            <a:r>
              <a:rPr lang="ru-RU" sz="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 </a:t>
            </a:r>
            <a:r>
              <a:rPr lang="ru-RU" sz="9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05-00-04/25677.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9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поле «Счет правопреемника» - новый казначейский счет </a:t>
            </a:r>
            <a:r>
              <a:rPr lang="ru-RU" sz="9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03232……..3200</a:t>
            </a:r>
            <a:endParaRPr lang="ru-RU" sz="9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14583" t="52222" r="28333" b="15926"/>
          <a:stretch/>
        </p:blipFill>
        <p:spPr>
          <a:xfrm>
            <a:off x="139701" y="1458170"/>
            <a:ext cx="5333999" cy="167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24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F3EB5D3-9795-9839-E0D2-B84E077A01F8}"/>
              </a:ext>
            </a:extLst>
          </p:cNvPr>
          <p:cNvSpPr/>
          <p:nvPr/>
        </p:nvSpPr>
        <p:spPr>
          <a:xfrm rot="5400000" flipH="1">
            <a:off x="2706705" y="-2327611"/>
            <a:ext cx="352389" cy="5765802"/>
          </a:xfrm>
          <a:prstGeom prst="rect">
            <a:avLst/>
          </a:prstGeom>
          <a:solidFill>
            <a:schemeClr val="bg1">
              <a:lumMod val="85000"/>
              <a:alpha val="26000"/>
            </a:schemeClr>
          </a:solidFill>
          <a:ln>
            <a:noFill/>
          </a:ln>
          <a:effectLst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28648" y="41198"/>
            <a:ext cx="20371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Чек-лист</a:t>
            </a:r>
            <a:endParaRPr lang="ru-RU" sz="105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35481"/>
            <a:ext cx="57658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Чек-лист открытия 05 лицевого счета в Модуле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2" y="1254126"/>
            <a:ext cx="5609266" cy="8326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0" y="837572"/>
            <a:ext cx="57658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УФК по Саратовской области: </a:t>
            </a:r>
            <a:r>
              <a:rPr lang="ru-RU" sz="11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Клиентам\Новости </a:t>
            </a:r>
            <a:r>
              <a:rPr lang="ru-RU" sz="11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1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диного окна</a:t>
            </a:r>
            <a:endParaRPr lang="ru-RU" sz="11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5000" t="17407" r="30000" b="65183"/>
          <a:stretch/>
        </p:blipFill>
        <p:spPr>
          <a:xfrm>
            <a:off x="78862" y="2155825"/>
            <a:ext cx="5609266" cy="990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58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533" y="941725"/>
            <a:ext cx="3331843" cy="16427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925" y="325745"/>
            <a:ext cx="5765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возникновении вопросов, связанных с открытием лицевых и казначейских счетов, необходимо завести обращение в службу технической поддержки или обратиться к базе знаний</a:t>
            </a:r>
          </a:p>
          <a:p>
            <a:pPr algn="ctr"/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Модуля бюджетного процесса</a:t>
            </a:r>
            <a:endParaRPr lang="ru-RU" sz="10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7" t="32876" r="57730" b="37574"/>
          <a:stretch/>
        </p:blipFill>
        <p:spPr>
          <a:xfrm>
            <a:off x="0" y="756774"/>
            <a:ext cx="1447800" cy="12145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28" t="34242" r="23289" b="36208"/>
          <a:stretch/>
        </p:blipFill>
        <p:spPr>
          <a:xfrm>
            <a:off x="4563109" y="788736"/>
            <a:ext cx="1371600" cy="11506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28648" y="41198"/>
            <a:ext cx="20371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</a:t>
            </a:r>
            <a:endParaRPr lang="ru-RU" sz="105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2598519"/>
            <a:ext cx="576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отдела ведения федеральных </a:t>
            </a:r>
            <a:r>
              <a:rPr lang="ru-RU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реестров:</a:t>
            </a:r>
          </a:p>
          <a:p>
            <a:pPr algn="ctr"/>
            <a:r>
              <a:rPr lang="ru-RU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99-20-81</a:t>
            </a:r>
            <a:endParaRPr lang="ru-RU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21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82337" y="1136482"/>
            <a:ext cx="4051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saratov.roskazna.gov.ru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81000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81451" y="54949"/>
            <a:ext cx="3568249" cy="33107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6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600" dirty="0">
                <a:solidFill>
                  <a:srgbClr val="11437F"/>
                </a:solidFill>
              </a:rPr>
            </a:br>
            <a:r>
              <a:rPr lang="ru-RU" sz="600" dirty="0">
                <a:solidFill>
                  <a:srgbClr val="11437F"/>
                </a:solidFill>
              </a:rPr>
              <a:t>ПО САРАТОВСКОЙ ОБЛАСТИ</a:t>
            </a:r>
            <a:endParaRPr lang="id-ID" sz="600" dirty="0">
              <a:solidFill>
                <a:srgbClr val="11437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75" y="1942032"/>
            <a:ext cx="782866" cy="7842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2721" y="2045603"/>
            <a:ext cx="18973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rgbClr val="3357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 УФК </a:t>
            </a:r>
          </a:p>
          <a:p>
            <a:pPr algn="ctr"/>
            <a:r>
              <a:rPr lang="ru-RU" sz="1050" dirty="0" smtClean="0">
                <a:solidFill>
                  <a:srgbClr val="3357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Саратовской области </a:t>
            </a:r>
          </a:p>
          <a:p>
            <a:pPr algn="ctr"/>
            <a:r>
              <a:rPr lang="ru-RU" sz="1050" dirty="0" smtClean="0">
                <a:solidFill>
                  <a:srgbClr val="3357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1050" dirty="0" smtClean="0">
                <a:solidFill>
                  <a:srgbClr val="3357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endParaRPr lang="ru-RU" sz="1050" dirty="0" smtClean="0">
              <a:solidFill>
                <a:srgbClr val="3357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53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5038</TotalTime>
  <Words>524</Words>
  <Application>Microsoft Office PowerPoint</Application>
  <PresentationFormat>Произвольный</PresentationFormat>
  <Paragraphs>74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Corbel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Ломакин Алексей Иванович</cp:lastModifiedBy>
  <cp:revision>354</cp:revision>
  <cp:lastPrinted>2026-09-01T09:44:04Z</cp:lastPrinted>
  <dcterms:created xsi:type="dcterms:W3CDTF">2019-07-31T16:47:50Z</dcterms:created>
  <dcterms:modified xsi:type="dcterms:W3CDTF">2026-09-01T10:53:33Z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